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5"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33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EB6849-A505-4356-B29F-A1B8546D94FF}" type="datetimeFigureOut">
              <a:rPr lang="en-US" smtClean="0"/>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EB6849-A505-4356-B29F-A1B8546D94FF}" type="datetimeFigureOut">
              <a:rPr lang="en-US" smtClean="0"/>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EB6849-A505-4356-B29F-A1B8546D94FF}" type="datetimeFigureOut">
              <a:rPr lang="en-US" smtClean="0"/>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EB6849-A505-4356-B29F-A1B8546D94FF}" type="datetimeFigureOut">
              <a:rPr lang="en-US" smtClean="0"/>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EB6849-A505-4356-B29F-A1B8546D94FF}" type="datetimeFigureOut">
              <a:rPr lang="en-US" smtClean="0"/>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EB6849-A505-4356-B29F-A1B8546D94FF}" type="datetimeFigureOut">
              <a:rPr lang="en-US" smtClean="0"/>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EB6849-A505-4356-B29F-A1B8546D94FF}" type="datetimeFigureOut">
              <a:rPr lang="en-US" smtClean="0"/>
              <a:t>7/13/2009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EB6849-A505-4356-B29F-A1B8546D94FF}" type="datetimeFigureOut">
              <a:rPr lang="en-US" smtClean="0"/>
              <a:t>7/13/2009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EB6849-A505-4356-B29F-A1B8546D94FF}" type="datetimeFigureOut">
              <a:rPr lang="en-US" smtClean="0"/>
              <a:t>7/13/2009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EB6849-A505-4356-B29F-A1B8546D94FF}" type="datetimeFigureOut">
              <a:rPr lang="en-US" smtClean="0"/>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EB6849-A505-4356-B29F-A1B8546D94FF}" type="datetimeFigureOut">
              <a:rPr lang="en-US" smtClean="0"/>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15FF8-0C49-4BA4-8E1F-11A655BE1E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EB6849-A505-4356-B29F-A1B8546D94FF}" type="datetimeFigureOut">
              <a:rPr lang="en-US" smtClean="0"/>
              <a:t>7/13/2009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E15FF8-0C49-4BA4-8E1F-11A655BE1E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viaufood.com/index.php?option=com_content&amp;task=view&amp;id=19&amp;Itemid=53&amp;m=fantino" TargetMode="External"/><Relationship Id="rId2" Type="http://schemas.openxmlformats.org/officeDocument/2006/relationships/hyperlink" Target="http://www.viaufood.com/index.php?option=com_content&amp;task=view&amp;id=18&amp;Itemid=38&amp;m=sila" TargetMode="External"/><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hyperlink" Target="http://www.viaufood.com/index.php?option=com_content&amp;task=view&amp;id=27&amp;Itemid=51&amp;m=viau_pro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6.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124200"/>
            <a:ext cx="8001000" cy="2862322"/>
          </a:xfrm>
          <a:prstGeom prst="rect">
            <a:avLst/>
          </a:prstGeom>
        </p:spPr>
        <p:txBody>
          <a:bodyPr wrap="square">
            <a:spAutoFit/>
          </a:bodyPr>
          <a:lstStyle/>
          <a:p>
            <a:r>
              <a:rPr lang="en-US" b="1" dirty="0" smtClean="0"/>
              <a:t>Between Tradition and Modernism </a:t>
            </a:r>
          </a:p>
          <a:p>
            <a:r>
              <a:rPr lang="en-US" dirty="0" smtClean="0"/>
              <a:t>Established in 1977, Viau offers a vast array of first choice products, featuring cooked or dry cured pepperoni, Italian cooked meats, sausages, pizza toppings and meatballs. </a:t>
            </a:r>
          </a:p>
          <a:p>
            <a:r>
              <a:rPr lang="en-US" dirty="0" smtClean="0"/>
              <a:t>Viau built its strong reputation on innovation, given the fact that the company was the first to develop, produce and market a dry cured pepperoni in Canada. </a:t>
            </a:r>
          </a:p>
          <a:p>
            <a:r>
              <a:rPr lang="en-US" dirty="0" smtClean="0"/>
              <a:t>Today, Viau is proud to be Canada’s most important independent producer of pepperoni. It is an HACCP-accredited and a USDA-recognized company. </a:t>
            </a:r>
          </a:p>
          <a:p>
            <a:r>
              <a:rPr lang="en-US" dirty="0" smtClean="0"/>
              <a:t>Our values? Quality and authenticity, fidelity and tradition. Welcome to a company with an excellence-based reputation. </a:t>
            </a:r>
            <a:endParaRPr lang="en-US" dirty="0"/>
          </a:p>
        </p:txBody>
      </p:sp>
      <p:pic>
        <p:nvPicPr>
          <p:cNvPr id="5" name="Picture 4" descr="viau_header.jpg"/>
          <p:cNvPicPr>
            <a:picLocks noChangeAspect="1"/>
          </p:cNvPicPr>
          <p:nvPr/>
        </p:nvPicPr>
        <p:blipFill>
          <a:blip r:embed="rId2" cstate="print"/>
          <a:stretch>
            <a:fillRect/>
          </a:stretch>
        </p:blipFill>
        <p:spPr>
          <a:xfrm>
            <a:off x="685800" y="0"/>
            <a:ext cx="7620000" cy="2590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124200"/>
            <a:ext cx="8077200" cy="2862322"/>
          </a:xfrm>
          <a:prstGeom prst="rect">
            <a:avLst/>
          </a:prstGeom>
        </p:spPr>
        <p:txBody>
          <a:bodyPr wrap="square">
            <a:spAutoFit/>
          </a:bodyPr>
          <a:lstStyle/>
          <a:p>
            <a:r>
              <a:rPr lang="en-US" b="1" dirty="0" smtClean="0"/>
              <a:t>SILA &amp; VIAU cater to the Food Industry Professionals.</a:t>
            </a:r>
            <a:br>
              <a:rPr lang="en-US" b="1" dirty="0" smtClean="0"/>
            </a:br>
            <a:r>
              <a:rPr lang="en-US" b="1" dirty="0" smtClean="0"/>
              <a:t>FANTINO &amp; MONDELLO is a Consumer’s Delight.</a:t>
            </a:r>
          </a:p>
          <a:p>
            <a:r>
              <a:rPr lang="en-US" dirty="0" smtClean="0">
                <a:hlinkClick r:id="rId2"/>
              </a:rPr>
              <a:t>SILA</a:t>
            </a:r>
            <a:r>
              <a:rPr lang="en-US" dirty="0" smtClean="0"/>
              <a:t> is the brand dedicated to supplying hotels, restaurants and the food processing industry. It stands out for its freshness, its unique blend of meat and seasonings which includes cooked and dry cured pepperoni, meatballs and a line of pizza toppings. </a:t>
            </a:r>
          </a:p>
          <a:p>
            <a:r>
              <a:rPr lang="en-US" dirty="0" smtClean="0">
                <a:hlinkClick r:id="rId3"/>
              </a:rPr>
              <a:t>FANTINO &amp; MONDELLO</a:t>
            </a:r>
            <a:r>
              <a:rPr lang="en-US" dirty="0" smtClean="0"/>
              <a:t> is our consumer-targeted home brand of cooked specialty deli products. It brings authenticity and taste to true Italian classics. </a:t>
            </a:r>
          </a:p>
          <a:p>
            <a:r>
              <a:rPr lang="en-US" dirty="0" smtClean="0">
                <a:hlinkClick r:id="rId4"/>
              </a:rPr>
              <a:t>VIAU</a:t>
            </a:r>
            <a:r>
              <a:rPr lang="en-US" dirty="0" smtClean="0"/>
              <a:t> is the original brand combining skillfully blended pork, beef and seasonings. This cooked pepperoni remains true to its authentic and traditional recipe. </a:t>
            </a:r>
            <a:endParaRPr lang="en-US" dirty="0"/>
          </a:p>
        </p:txBody>
      </p:sp>
      <p:pic>
        <p:nvPicPr>
          <p:cNvPr id="4" name="Picture 3" descr="fantino_06.jpg"/>
          <p:cNvPicPr>
            <a:picLocks noChangeAspect="1"/>
          </p:cNvPicPr>
          <p:nvPr/>
        </p:nvPicPr>
        <p:blipFill>
          <a:blip r:embed="rId5" cstate="print"/>
          <a:stretch>
            <a:fillRect/>
          </a:stretch>
        </p:blipFill>
        <p:spPr>
          <a:xfrm>
            <a:off x="457200" y="228600"/>
            <a:ext cx="5029200" cy="27908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962400"/>
            <a:ext cx="8458200" cy="2308324"/>
          </a:xfrm>
          <a:prstGeom prst="rect">
            <a:avLst/>
          </a:prstGeom>
        </p:spPr>
        <p:txBody>
          <a:bodyPr wrap="square">
            <a:spAutoFit/>
          </a:bodyPr>
          <a:lstStyle/>
          <a:p>
            <a:r>
              <a:rPr lang="en-US" b="1" dirty="0" smtClean="0"/>
              <a:t>Innovative. Genuine.</a:t>
            </a:r>
            <a:br>
              <a:rPr lang="en-US" b="1" dirty="0" smtClean="0"/>
            </a:br>
            <a:r>
              <a:rPr lang="en-US" b="1" dirty="0" smtClean="0"/>
              <a:t>The brand which began it all.</a:t>
            </a:r>
          </a:p>
          <a:p>
            <a:r>
              <a:rPr lang="en-US" dirty="0" smtClean="0"/>
              <a:t>Our cooked pepperoni combines a skillful blend of pork and beef with traditional seasonings to create tastes that are truly refined. In choosing our Viau brand, you will benefit from our efficient, modern production techniques that remain faithful to traditional recipes. Available in a variety of sizes and formats, our cooked pepperoni will be the key to the success of your Italian recipes. </a:t>
            </a:r>
          </a:p>
          <a:p>
            <a:r>
              <a:rPr lang="en-US" dirty="0" smtClean="0"/>
              <a:t>Viau Foods’ cooked pepperoni. Hooked on tradition. </a:t>
            </a:r>
            <a:endParaRPr lang="en-US" dirty="0"/>
          </a:p>
        </p:txBody>
      </p:sp>
      <p:pic>
        <p:nvPicPr>
          <p:cNvPr id="4" name="Picture 3" descr="viau_product_header.jpg"/>
          <p:cNvPicPr>
            <a:picLocks noChangeAspect="1"/>
          </p:cNvPicPr>
          <p:nvPr/>
        </p:nvPicPr>
        <p:blipFill>
          <a:blip r:embed="rId2" cstate="print"/>
          <a:stretch>
            <a:fillRect/>
          </a:stretch>
        </p:blipFill>
        <p:spPr>
          <a:xfrm>
            <a:off x="0" y="0"/>
            <a:ext cx="9144000" cy="310140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733800"/>
            <a:ext cx="8610600" cy="2308324"/>
          </a:xfrm>
          <a:prstGeom prst="rect">
            <a:avLst/>
          </a:prstGeom>
        </p:spPr>
        <p:txBody>
          <a:bodyPr wrap="square">
            <a:spAutoFit/>
          </a:bodyPr>
          <a:lstStyle/>
          <a:p>
            <a:r>
              <a:rPr lang="en-US" b="1" dirty="0" smtClean="0"/>
              <a:t>The Brand of Freshness and Flavor</a:t>
            </a:r>
          </a:p>
          <a:p>
            <a:r>
              <a:rPr lang="en-US" dirty="0" err="1" smtClean="0"/>
              <a:t>Sila</a:t>
            </a:r>
            <a:r>
              <a:rPr lang="en-US" dirty="0" smtClean="0"/>
              <a:t> believes in traditional values. You can feel it, smell it and taste it! </a:t>
            </a:r>
            <a:br>
              <a:rPr lang="en-US" dirty="0" smtClean="0"/>
            </a:br>
            <a:r>
              <a:rPr lang="en-US" dirty="0" err="1" smtClean="0"/>
              <a:t>Sila</a:t>
            </a:r>
            <a:r>
              <a:rPr lang="en-US" dirty="0" smtClean="0"/>
              <a:t> pepperoni for instance, is patiently cured and dried. </a:t>
            </a:r>
            <a:r>
              <a:rPr lang="en-US" dirty="0" err="1" smtClean="0"/>
              <a:t>Sila</a:t>
            </a:r>
            <a:r>
              <a:rPr lang="en-US" dirty="0" smtClean="0"/>
              <a:t> meatballs are made with old world ingredients and spices “just like mama used to make”, and </a:t>
            </a:r>
            <a:r>
              <a:rPr lang="en-US" dirty="0" err="1" smtClean="0"/>
              <a:t>Sila</a:t>
            </a:r>
            <a:r>
              <a:rPr lang="en-US" dirty="0" smtClean="0"/>
              <a:t> pizza toppings can turn an ordinary pizza into a culinary delight! </a:t>
            </a:r>
          </a:p>
          <a:p>
            <a:r>
              <a:rPr lang="en-US" dirty="0" smtClean="0"/>
              <a:t>With </a:t>
            </a:r>
            <a:r>
              <a:rPr lang="en-US" dirty="0" err="1" smtClean="0"/>
              <a:t>Sila’s</a:t>
            </a:r>
            <a:r>
              <a:rPr lang="en-US" dirty="0" smtClean="0"/>
              <a:t> unique blend of ingredients and high standards, you are guaranteed a perfect recipe every time. </a:t>
            </a:r>
          </a:p>
          <a:p>
            <a:r>
              <a:rPr lang="en-US" dirty="0" smtClean="0"/>
              <a:t>Pepperoni, Meatballs and Pizza Toppings by </a:t>
            </a:r>
            <a:r>
              <a:rPr lang="en-US" dirty="0" err="1" smtClean="0"/>
              <a:t>Sila</a:t>
            </a:r>
            <a:r>
              <a:rPr lang="en-US" dirty="0" smtClean="0"/>
              <a:t>. Success at your counter! </a:t>
            </a:r>
            <a:endParaRPr lang="en-US" dirty="0"/>
          </a:p>
        </p:txBody>
      </p:sp>
      <p:pic>
        <p:nvPicPr>
          <p:cNvPr id="4" name="Picture 3" descr="sila_header.jpg"/>
          <p:cNvPicPr>
            <a:picLocks noChangeAspect="1"/>
          </p:cNvPicPr>
          <p:nvPr/>
        </p:nvPicPr>
        <p:blipFill>
          <a:blip r:embed="rId2" cstate="print"/>
          <a:stretch>
            <a:fillRect/>
          </a:stretch>
        </p:blipFill>
        <p:spPr>
          <a:xfrm>
            <a:off x="762000" y="304800"/>
            <a:ext cx="7620000" cy="25908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962400"/>
            <a:ext cx="8686800" cy="2308324"/>
          </a:xfrm>
          <a:prstGeom prst="rect">
            <a:avLst/>
          </a:prstGeom>
        </p:spPr>
        <p:txBody>
          <a:bodyPr wrap="square">
            <a:spAutoFit/>
          </a:bodyPr>
          <a:lstStyle/>
          <a:p>
            <a:r>
              <a:rPr lang="en-US" b="1" dirty="0" smtClean="0"/>
              <a:t>The Brand of Authenticity and Taste…</a:t>
            </a:r>
            <a:br>
              <a:rPr lang="en-US" b="1" dirty="0" smtClean="0"/>
            </a:br>
            <a:r>
              <a:rPr lang="en-US" b="1" dirty="0" smtClean="0"/>
              <a:t>the Italian Way!</a:t>
            </a:r>
          </a:p>
          <a:p>
            <a:r>
              <a:rPr lang="en-US" dirty="0" smtClean="0"/>
              <a:t>For over 50 years, </a:t>
            </a:r>
            <a:r>
              <a:rPr lang="en-US" dirty="0" err="1" smtClean="0"/>
              <a:t>Fantino</a:t>
            </a:r>
            <a:r>
              <a:rPr lang="en-US" dirty="0" smtClean="0"/>
              <a:t> &amp; </a:t>
            </a:r>
            <a:r>
              <a:rPr lang="en-US" dirty="0" err="1" smtClean="0"/>
              <a:t>Mondello</a:t>
            </a:r>
            <a:r>
              <a:rPr lang="en-US" dirty="0" smtClean="0"/>
              <a:t> has been making history thanks to its ancestral traditions and typical recipes from Italy, offering true Italian cooked deli meats with an ever-growing reputation for outstanding quality. </a:t>
            </a:r>
          </a:p>
          <a:p>
            <a:r>
              <a:rPr lang="en-US" dirty="0" smtClean="0"/>
              <a:t>Since 1949, this family-owned company knows the importance of quality and customer service. Put together traditional seasoning, mix it with cutting-edge production techniques, and </a:t>
            </a:r>
            <a:r>
              <a:rPr lang="en-US" dirty="0" err="1" smtClean="0"/>
              <a:t>voilà</a:t>
            </a:r>
            <a:r>
              <a:rPr lang="en-US" dirty="0" smtClean="0"/>
              <a:t>! Out of the ordinary meals begin with </a:t>
            </a:r>
            <a:r>
              <a:rPr lang="en-US" dirty="0" err="1" smtClean="0"/>
              <a:t>Fantino</a:t>
            </a:r>
            <a:r>
              <a:rPr lang="en-US" dirty="0" smtClean="0"/>
              <a:t> &amp; </a:t>
            </a:r>
            <a:r>
              <a:rPr lang="en-US" dirty="0" err="1" smtClean="0"/>
              <a:t>Mondello</a:t>
            </a:r>
            <a:r>
              <a:rPr lang="en-US" dirty="0" smtClean="0"/>
              <a:t>.  </a:t>
            </a:r>
            <a:endParaRPr lang="en-US" dirty="0"/>
          </a:p>
        </p:txBody>
      </p:sp>
      <p:pic>
        <p:nvPicPr>
          <p:cNvPr id="4" name="Picture 3" descr="fantino_header.jpg"/>
          <p:cNvPicPr>
            <a:picLocks noChangeAspect="1"/>
          </p:cNvPicPr>
          <p:nvPr/>
        </p:nvPicPr>
        <p:blipFill>
          <a:blip r:embed="rId2" cstate="print"/>
          <a:stretch>
            <a:fillRect/>
          </a:stretch>
        </p:blipFill>
        <p:spPr>
          <a:xfrm>
            <a:off x="838200" y="152400"/>
            <a:ext cx="7620000" cy="2590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www.viaufood.com/modules/mod_d4j_transmenu/img/submenu-off.gif"/>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1026" name="Picture 2" descr="http://www.viaufood.com/modules/mod_d4j_transmenu/img/submenu-off.gif"/>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1027" name="Picture 3" descr="http://www.viaufood.com/modules/mod_d4j_transmenu/img/submenu-off.gif"/>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1028" name="Picture 4" descr="http://www.viaufood.com/modules/mod_d4j_transmenu/img/submenu-off.gif"/>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1029" name="Picture 5" descr="http://www.viaufood.com/modules/mod_d4j_transmenu/img/submenu-off.gif"/>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1030" name="Picture 6" descr="http://www.viaufood.com/modules/mod_d4j_transmenu/img/submenu-off.gif"/>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1031" name="Picture 7" descr="http://www.viaufood.com/modules/mod_d4j_transmenu/img/submenu-off.gif"/>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sp>
        <p:nvSpPr>
          <p:cNvPr id="13" name="TextBox 12"/>
          <p:cNvSpPr txBox="1"/>
          <p:nvPr/>
        </p:nvSpPr>
        <p:spPr>
          <a:xfrm>
            <a:off x="2438400" y="2133600"/>
            <a:ext cx="4495800" cy="2862322"/>
          </a:xfrm>
          <a:prstGeom prst="rect">
            <a:avLst/>
          </a:prstGeom>
          <a:noFill/>
        </p:spPr>
        <p:txBody>
          <a:bodyPr wrap="square" rtlCol="0">
            <a:spAutoFit/>
          </a:bodyPr>
          <a:lstStyle/>
          <a:p>
            <a:endParaRPr lang="en-US" dirty="0" smtClean="0"/>
          </a:p>
          <a:p>
            <a:pPr algn="ctr"/>
            <a:r>
              <a:rPr lang="en-US" dirty="0" err="1" smtClean="0"/>
              <a:t>Capicollo</a:t>
            </a:r>
            <a:endParaRPr lang="en-US" dirty="0" smtClean="0"/>
          </a:p>
          <a:p>
            <a:pPr algn="ctr"/>
            <a:r>
              <a:rPr lang="en-US" dirty="0" smtClean="0"/>
              <a:t>Pancetta</a:t>
            </a:r>
          </a:p>
          <a:p>
            <a:pPr algn="ctr"/>
            <a:r>
              <a:rPr lang="en-US" dirty="0" err="1" smtClean="0"/>
              <a:t>Mortadella</a:t>
            </a:r>
            <a:endParaRPr lang="en-US" dirty="0" smtClean="0"/>
          </a:p>
          <a:p>
            <a:pPr algn="ctr"/>
            <a:r>
              <a:rPr lang="en-US" dirty="0" smtClean="0"/>
              <a:t>Cooked Pepperoni</a:t>
            </a:r>
          </a:p>
          <a:p>
            <a:pPr algn="ctr"/>
            <a:r>
              <a:rPr lang="en-US" dirty="0" smtClean="0"/>
              <a:t>Dry Pepperoni</a:t>
            </a:r>
          </a:p>
          <a:p>
            <a:pPr algn="ctr"/>
            <a:r>
              <a:rPr lang="en-US" dirty="0" smtClean="0"/>
              <a:t>Pizza Toppers</a:t>
            </a:r>
          </a:p>
          <a:p>
            <a:pPr algn="ctr"/>
            <a:r>
              <a:rPr lang="en-US" dirty="0" smtClean="0"/>
              <a:t>Meatballs</a:t>
            </a:r>
          </a:p>
          <a:p>
            <a:pPr algn="ctr"/>
            <a:r>
              <a:rPr lang="en-US" dirty="0" smtClean="0"/>
              <a:t>Sausage</a:t>
            </a:r>
          </a:p>
          <a:p>
            <a:endParaRPr lang="en-US" dirty="0" smtClean="0"/>
          </a:p>
        </p:txBody>
      </p:sp>
      <p:pic>
        <p:nvPicPr>
          <p:cNvPr id="14" name="Picture 13" descr="Pancetta_Forte_CC.gif"/>
          <p:cNvPicPr>
            <a:picLocks noChangeAspect="1"/>
          </p:cNvPicPr>
          <p:nvPr/>
        </p:nvPicPr>
        <p:blipFill>
          <a:blip r:embed="rId3" cstate="print"/>
          <a:stretch>
            <a:fillRect/>
          </a:stretch>
        </p:blipFill>
        <p:spPr>
          <a:xfrm>
            <a:off x="7239000" y="381000"/>
            <a:ext cx="1609725" cy="1600200"/>
          </a:xfrm>
          <a:prstGeom prst="rect">
            <a:avLst/>
          </a:prstGeom>
        </p:spPr>
      </p:pic>
      <p:pic>
        <p:nvPicPr>
          <p:cNvPr id="15" name="Picture 14" descr="Genoa_CC.gif"/>
          <p:cNvPicPr>
            <a:picLocks noChangeAspect="1"/>
          </p:cNvPicPr>
          <p:nvPr/>
        </p:nvPicPr>
        <p:blipFill>
          <a:blip r:embed="rId4" cstate="print"/>
          <a:stretch>
            <a:fillRect/>
          </a:stretch>
        </p:blipFill>
        <p:spPr>
          <a:xfrm>
            <a:off x="6858000" y="4876800"/>
            <a:ext cx="1647825" cy="1638300"/>
          </a:xfrm>
          <a:prstGeom prst="rect">
            <a:avLst/>
          </a:prstGeom>
        </p:spPr>
      </p:pic>
      <p:pic>
        <p:nvPicPr>
          <p:cNvPr id="16" name="Picture 15" descr="Cappicollo_Plat_CC.gif"/>
          <p:cNvPicPr>
            <a:picLocks noChangeAspect="1"/>
          </p:cNvPicPr>
          <p:nvPr/>
        </p:nvPicPr>
        <p:blipFill>
          <a:blip r:embed="rId5" cstate="print"/>
          <a:stretch>
            <a:fillRect/>
          </a:stretch>
        </p:blipFill>
        <p:spPr>
          <a:xfrm>
            <a:off x="457200" y="3724275"/>
            <a:ext cx="1609725" cy="3133725"/>
          </a:xfrm>
          <a:prstGeom prst="rect">
            <a:avLst/>
          </a:prstGeom>
        </p:spPr>
      </p:pic>
      <p:pic>
        <p:nvPicPr>
          <p:cNvPr id="17" name="Picture 16" descr="Cappicolle_Naturel_Forte_CC.gif"/>
          <p:cNvPicPr>
            <a:picLocks noChangeAspect="1"/>
          </p:cNvPicPr>
          <p:nvPr/>
        </p:nvPicPr>
        <p:blipFill>
          <a:blip r:embed="rId6" cstate="print"/>
          <a:stretch>
            <a:fillRect/>
          </a:stretch>
        </p:blipFill>
        <p:spPr>
          <a:xfrm>
            <a:off x="457200" y="381000"/>
            <a:ext cx="1609725" cy="18669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304800"/>
          <a:ext cx="6000750" cy="1097280"/>
        </p:xfrm>
        <a:graphic>
          <a:graphicData uri="http://schemas.openxmlformats.org/drawingml/2006/table">
            <a:tbl>
              <a:tblPr/>
              <a:tblGrid>
                <a:gridCol w="6000750"/>
              </a:tblGrid>
              <a:tr h="0">
                <a:tc>
                  <a:txBody>
                    <a:bodyPr/>
                    <a:lstStyle/>
                    <a:p>
                      <a:endParaRPr lang="en-US" dirty="0"/>
                    </a:p>
                  </a:txBody>
                  <a:tcPr marL="0" marR="0" marT="0" marB="0" anchor="ctr">
                    <a:lnL>
                      <a:noFill/>
                    </a:lnL>
                    <a:lnR>
                      <a:noFill/>
                    </a:lnR>
                    <a:lnT>
                      <a:noFill/>
                    </a:lnT>
                    <a:lnB>
                      <a:noFill/>
                    </a:lnB>
                  </a:tcPr>
                </a:tc>
              </a:tr>
              <a:tr h="0">
                <a:tc>
                  <a:txBody>
                    <a:bodyPr/>
                    <a:lstStyle/>
                    <a:p>
                      <a:endParaRPr lang="en-US"/>
                    </a:p>
                  </a:txBody>
                  <a:tcPr marL="0" marR="0" marT="0" marB="0" anchor="ctr">
                    <a:lnL>
                      <a:noFill/>
                    </a:lnL>
                    <a:lnR>
                      <a:noFill/>
                    </a:lnR>
                    <a:lnT>
                      <a:noFill/>
                    </a:lnT>
                    <a:lnB>
                      <a:noFill/>
                    </a:lnB>
                  </a:tcPr>
                </a:tc>
              </a:tr>
              <a:tr h="0">
                <a:tc>
                  <a:txBody>
                    <a:bodyPr/>
                    <a:lstStyle/>
                    <a:p>
                      <a:pPr algn="ctr"/>
                      <a:r>
                        <a:rPr lang="en-US" dirty="0"/>
                        <a:t>RULIANO Top Quality ®</a:t>
                      </a:r>
                    </a:p>
                  </a:txBody>
                  <a:tcPr marL="0" marR="0" marT="0" marB="0" anchor="ctr">
                    <a:lnL>
                      <a:noFill/>
                    </a:lnL>
                    <a:lnR>
                      <a:noFill/>
                    </a:lnR>
                    <a:lnT>
                      <a:noFill/>
                    </a:lnT>
                    <a:lnB>
                      <a:noFill/>
                    </a:lnB>
                  </a:tcPr>
                </a:tc>
              </a:tr>
              <a:tr h="0">
                <a:tc>
                  <a:txBody>
                    <a:bodyPr/>
                    <a:lstStyle/>
                    <a:p>
                      <a:pPr algn="ctr"/>
                      <a:r>
                        <a:rPr lang="en-US" dirty="0"/>
                        <a:t>HAMS AREN'T ALL THE SAME</a:t>
                      </a:r>
                    </a:p>
                  </a:txBody>
                  <a:tcPr marL="0" marR="0" marT="0" marB="0" anchor="ctr">
                    <a:lnL>
                      <a:noFill/>
                    </a:lnL>
                    <a:lnR>
                      <a:noFill/>
                    </a:lnR>
                    <a:lnT>
                      <a:noFill/>
                    </a:lnT>
                    <a:lnB>
                      <a:noFill/>
                    </a:lnB>
                  </a:tcPr>
                </a:tc>
              </a:tr>
            </a:tbl>
          </a:graphicData>
        </a:graphic>
      </p:graphicFrame>
      <p:pic>
        <p:nvPicPr>
          <p:cNvPr id="5" name="Picture 4" descr="tq_24.jpg"/>
          <p:cNvPicPr>
            <a:picLocks noChangeAspect="1"/>
          </p:cNvPicPr>
          <p:nvPr/>
        </p:nvPicPr>
        <p:blipFill>
          <a:blip r:embed="rId2" cstate="print"/>
          <a:stretch>
            <a:fillRect/>
          </a:stretch>
        </p:blipFill>
        <p:spPr>
          <a:xfrm>
            <a:off x="152400" y="3276600"/>
            <a:ext cx="3491345" cy="3276600"/>
          </a:xfrm>
          <a:prstGeom prst="rect">
            <a:avLst/>
          </a:prstGeom>
        </p:spPr>
      </p:pic>
      <p:pic>
        <p:nvPicPr>
          <p:cNvPr id="6" name="Picture 5" descr="ruliano_logo.gif"/>
          <p:cNvPicPr>
            <a:picLocks noChangeAspect="1"/>
          </p:cNvPicPr>
          <p:nvPr/>
        </p:nvPicPr>
        <p:blipFill>
          <a:blip r:embed="rId3" cstate="print"/>
          <a:stretch>
            <a:fillRect/>
          </a:stretch>
        </p:blipFill>
        <p:spPr>
          <a:xfrm>
            <a:off x="6172200" y="152400"/>
            <a:ext cx="2971800" cy="1448753"/>
          </a:xfrm>
          <a:prstGeom prst="rect">
            <a:avLst/>
          </a:prstGeom>
        </p:spPr>
      </p:pic>
      <p:sp>
        <p:nvSpPr>
          <p:cNvPr id="7" name="Rectangle 6"/>
          <p:cNvSpPr/>
          <p:nvPr/>
        </p:nvSpPr>
        <p:spPr>
          <a:xfrm>
            <a:off x="3810000" y="1676400"/>
            <a:ext cx="5029200" cy="4662815"/>
          </a:xfrm>
          <a:prstGeom prst="rect">
            <a:avLst/>
          </a:prstGeom>
        </p:spPr>
        <p:txBody>
          <a:bodyPr wrap="square">
            <a:spAutoFit/>
          </a:bodyPr>
          <a:lstStyle/>
          <a:p>
            <a:r>
              <a:rPr lang="en-US" sz="1100" dirty="0"/>
              <a:t>Hams are like champagne: each </a:t>
            </a:r>
            <a:r>
              <a:rPr lang="en-US" sz="1100" dirty="0" err="1"/>
              <a:t>maison</a:t>
            </a:r>
            <a:r>
              <a:rPr lang="en-US" sz="1100" dirty="0"/>
              <a:t>, each cellar, has its peculiarity. They’re all called champagne, but each one is different from all the others! </a:t>
            </a:r>
            <a:br>
              <a:rPr lang="en-US" sz="1100" dirty="0"/>
            </a:br>
            <a:r>
              <a:rPr lang="en-US" sz="1100" dirty="0"/>
              <a:t>For hams too, you always have to identify the maker and the brand, because each producer has its own processing system that decisively impacts the quality of the product. This is the reason why HAMS AREN’T ALL THE SAME. </a:t>
            </a:r>
            <a:r>
              <a:rPr lang="en-US" sz="1100" dirty="0" err="1"/>
              <a:t>Ruliano</a:t>
            </a:r>
            <a:r>
              <a:rPr lang="en-US" sz="1100" dirty="0"/>
              <a:t> Top Quality selects only the best hams from Italian pigs born and raised in the heart of the Po Valley. Next comes processing according to rules consolidated over three generations. The ham factory is equipped with the latest in modern technology to enable careful and strict controls in all processing stages. Just a little salt, the most ancient way to preserve food in a natural way, without any preservatives or additives. The air of our mountains contributes to create the unique microclimate ideal for curing </a:t>
            </a:r>
            <a:r>
              <a:rPr lang="en-US" sz="1100" dirty="0" err="1"/>
              <a:t>Ruliano</a:t>
            </a:r>
            <a:r>
              <a:rPr lang="en-US" sz="1100" dirty="0"/>
              <a:t> Top Quality hams. The natural and genuine characteristics of </a:t>
            </a:r>
            <a:r>
              <a:rPr lang="en-US" sz="1100" dirty="0" err="1"/>
              <a:t>Ruliano</a:t>
            </a:r>
            <a:r>
              <a:rPr lang="en-US" sz="1100" dirty="0"/>
              <a:t> Top Quality hams are the important elements that distinguish us, that we’ve always strived for. </a:t>
            </a:r>
            <a:br>
              <a:rPr lang="en-US" sz="1100" dirty="0"/>
            </a:br>
            <a:r>
              <a:rPr lang="en-US" sz="1100" dirty="0"/>
              <a:t>The fat of </a:t>
            </a:r>
            <a:r>
              <a:rPr lang="en-US" sz="1100" dirty="0" err="1"/>
              <a:t>Ruliano</a:t>
            </a:r>
            <a:r>
              <a:rPr lang="en-US" sz="1100" dirty="0"/>
              <a:t> Top Quality hams contains polyunsaturated fatty acids, characteristic of vegetal fats and also present in extra virgin olive oil, that are important regulators for the synthesis of cholesterol and triglycerides. Therefore the lipid component – the fat – doesn’t represent a health risk. </a:t>
            </a:r>
            <a:br>
              <a:rPr lang="en-US" sz="1100" dirty="0"/>
            </a:br>
            <a:r>
              <a:rPr lang="en-US" sz="1100" dirty="0"/>
              <a:t>The </a:t>
            </a:r>
            <a:r>
              <a:rPr lang="en-US" sz="1100" dirty="0" err="1"/>
              <a:t>Ruliano</a:t>
            </a:r>
            <a:r>
              <a:rPr lang="en-US" sz="1100" dirty="0"/>
              <a:t> Top Quality ham is an extraordinary product for any diet: it’s good, and suited to any moment of the day: breakfast, lunch, an afternoon snack, dinner. </a:t>
            </a:r>
            <a:br>
              <a:rPr lang="en-US" sz="1100" dirty="0"/>
            </a:br>
            <a:r>
              <a:rPr lang="en-US" sz="1100" dirty="0"/>
              <a:t>What’s more, it’s practical, ready to eat, lean, and healthy! </a:t>
            </a:r>
            <a:br>
              <a:rPr lang="en-US" sz="1100" dirty="0"/>
            </a:br>
            <a:r>
              <a:rPr lang="en-US" sz="1100" dirty="0"/>
              <a:t>Sweetness, </a:t>
            </a:r>
            <a:r>
              <a:rPr lang="en-US" sz="1100" dirty="0" err="1"/>
              <a:t>flavour</a:t>
            </a:r>
            <a:r>
              <a:rPr lang="en-US" sz="1100" dirty="0"/>
              <a:t> and taste blend together to create the true </a:t>
            </a:r>
            <a:r>
              <a:rPr lang="en-US" sz="1100" dirty="0" err="1"/>
              <a:t>Ruliano</a:t>
            </a:r>
            <a:r>
              <a:rPr lang="en-US" sz="1100" dirty="0"/>
              <a:t> Top Quality ham. </a:t>
            </a:r>
            <a:br>
              <a:rPr lang="en-US" sz="1100" dirty="0"/>
            </a:br>
            <a:r>
              <a:rPr lang="en-US" sz="1100" dirty="0"/>
              <a:t>Hams are an outstanding Italian product that is envied world-wide. That’s why </a:t>
            </a:r>
            <a:r>
              <a:rPr lang="en-US" sz="1100" dirty="0" err="1"/>
              <a:t>Ruliano</a:t>
            </a:r>
            <a:r>
              <a:rPr lang="en-US" sz="1100" dirty="0"/>
              <a:t> Top Quality wants to be the best guarantee of quality. </a:t>
            </a:r>
            <a:br>
              <a:rPr lang="en-US" sz="1100" dirty="0"/>
            </a:br>
            <a:r>
              <a:rPr lang="en-US" sz="1100" dirty="0"/>
              <a:t>So remember, always be extra careful to identify the brand of hams, because HAMS AREN’T ALL THE SAME!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antino_06.jpg"/>
          <p:cNvPicPr>
            <a:picLocks noChangeAspect="1"/>
          </p:cNvPicPr>
          <p:nvPr/>
        </p:nvPicPr>
        <p:blipFill>
          <a:blip r:embed="rId2" cstate="print"/>
          <a:stretch>
            <a:fillRect/>
          </a:stretch>
        </p:blipFill>
        <p:spPr>
          <a:xfrm>
            <a:off x="152400" y="4067175"/>
            <a:ext cx="5029200" cy="2790825"/>
          </a:xfrm>
          <a:prstGeom prst="rect">
            <a:avLst/>
          </a:prstGeom>
        </p:spPr>
      </p:pic>
      <p:sp>
        <p:nvSpPr>
          <p:cNvPr id="3" name="Rectangle 2"/>
          <p:cNvSpPr/>
          <p:nvPr/>
        </p:nvSpPr>
        <p:spPr>
          <a:xfrm>
            <a:off x="381000" y="381000"/>
            <a:ext cx="4572000" cy="2031325"/>
          </a:xfrm>
          <a:prstGeom prst="rect">
            <a:avLst/>
          </a:prstGeom>
        </p:spPr>
        <p:txBody>
          <a:bodyPr>
            <a:spAutoFit/>
          </a:bodyPr>
          <a:lstStyle/>
          <a:p>
            <a:r>
              <a:rPr lang="en-US" b="1" dirty="0" smtClean="0"/>
              <a:t>Quality Matters Beyond our Products.</a:t>
            </a:r>
            <a:br>
              <a:rPr lang="en-US" b="1" dirty="0" smtClean="0"/>
            </a:br>
            <a:r>
              <a:rPr lang="en-US" b="1" dirty="0" smtClean="0"/>
              <a:t>It is the Cornerstone of our Business Relationships. </a:t>
            </a:r>
          </a:p>
          <a:p>
            <a:r>
              <a:rPr lang="en-US" dirty="0" smtClean="0"/>
              <a:t/>
            </a:r>
            <a:br>
              <a:rPr lang="en-US" dirty="0" smtClean="0"/>
            </a:br>
            <a:r>
              <a:rPr lang="en-US" dirty="0" smtClean="0"/>
              <a:t>We will gladly answer all your questions about the products.  For samples please feel free to contact us at your convenience. </a:t>
            </a:r>
            <a:endParaRPr lang="en-US" dirty="0"/>
          </a:p>
        </p:txBody>
      </p:sp>
      <p:sp>
        <p:nvSpPr>
          <p:cNvPr id="4" name="TextBox 3"/>
          <p:cNvSpPr txBox="1"/>
          <p:nvPr/>
        </p:nvSpPr>
        <p:spPr>
          <a:xfrm>
            <a:off x="3657600" y="2743200"/>
            <a:ext cx="5181600" cy="1477328"/>
          </a:xfrm>
          <a:prstGeom prst="rect">
            <a:avLst/>
          </a:prstGeom>
          <a:noFill/>
        </p:spPr>
        <p:txBody>
          <a:bodyPr wrap="square" rtlCol="0">
            <a:spAutoFit/>
          </a:bodyPr>
          <a:lstStyle/>
          <a:p>
            <a:r>
              <a:rPr lang="en-US" dirty="0" smtClean="0"/>
              <a:t>Robert Klaczyk 716.684.5470</a:t>
            </a:r>
          </a:p>
          <a:p>
            <a:r>
              <a:rPr lang="en-US" dirty="0" smtClean="0"/>
              <a:t>Bill Wright 609.638.0066</a:t>
            </a:r>
          </a:p>
          <a:p>
            <a:r>
              <a:rPr lang="en-US" dirty="0" smtClean="0"/>
              <a:t>Brian Lesniowski 716.574.7449</a:t>
            </a:r>
          </a:p>
          <a:p>
            <a:r>
              <a:rPr lang="en-US" dirty="0" smtClean="0"/>
              <a:t>Chef Michael Morrison 561.747.0504</a:t>
            </a:r>
          </a:p>
          <a:p>
            <a:endParaRPr lang="en-US" dirty="0"/>
          </a:p>
        </p:txBody>
      </p:sp>
      <p:pic>
        <p:nvPicPr>
          <p:cNvPr id="6" name="Picture 5" descr="ruliano_logo.gif"/>
          <p:cNvPicPr>
            <a:picLocks noChangeAspect="1"/>
          </p:cNvPicPr>
          <p:nvPr/>
        </p:nvPicPr>
        <p:blipFill>
          <a:blip r:embed="rId3" cstate="print"/>
          <a:stretch>
            <a:fillRect/>
          </a:stretch>
        </p:blipFill>
        <p:spPr>
          <a:xfrm>
            <a:off x="7086600" y="533400"/>
            <a:ext cx="1524000" cy="7429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223</Words>
  <Application>Microsoft Office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Flavorchefs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Flavorchefs Desktop</dc:creator>
  <cp:lastModifiedBy>Flavorchefs Desktop</cp:lastModifiedBy>
  <cp:revision>5</cp:revision>
  <dcterms:created xsi:type="dcterms:W3CDTF">2009-07-13T18:48:36Z</dcterms:created>
  <dcterms:modified xsi:type="dcterms:W3CDTF">2009-07-13T19:20:27Z</dcterms:modified>
</cp:coreProperties>
</file>